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13"/>
  </p:notesMasterIdLst>
  <p:sldIdLst>
    <p:sldId id="256" r:id="rId2"/>
    <p:sldId id="340" r:id="rId3"/>
    <p:sldId id="257" r:id="rId4"/>
    <p:sldId id="313" r:id="rId5"/>
    <p:sldId id="314" r:id="rId6"/>
    <p:sldId id="316" r:id="rId7"/>
    <p:sldId id="343" r:id="rId8"/>
    <p:sldId id="382" r:id="rId9"/>
    <p:sldId id="372" r:id="rId10"/>
    <p:sldId id="346" r:id="rId11"/>
    <p:sldId id="374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800000"/>
    <a:srgbClr val="FF9966"/>
    <a:srgbClr val="FFFFFF"/>
    <a:srgbClr val="66CCFF"/>
    <a:srgbClr val="FF0000"/>
    <a:srgbClr val="FFCC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7" autoAdjust="0"/>
    <p:restoredTop sz="94660"/>
  </p:normalViewPr>
  <p:slideViewPr>
    <p:cSldViewPr>
      <p:cViewPr varScale="1">
        <p:scale>
          <a:sx n="89" d="100"/>
          <a:sy n="89" d="100"/>
        </p:scale>
        <p:origin x="1080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5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fld id="{B026E7E9-2E8B-46EB-B3B9-B668ECE757E9}" type="datetimeFigureOut">
              <a:rPr lang="ru-RU"/>
              <a:pPr>
                <a:defRPr/>
              </a:pPr>
              <a:t>16.09.2022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fld id="{97EB583D-69DE-46B8-B1C4-A5DAEA7071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3937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ln w="15875">
                  <a:solidFill>
                    <a:schemeClr val="bg1"/>
                  </a:solidFill>
                </a:ln>
                <a:solidFill>
                  <a:schemeClr val="accent1"/>
                </a:solidFill>
                <a:effectLst>
                  <a:outerShdw dist="38100" dir="2700000" algn="tl" rotWithShape="0">
                    <a:schemeClr val="accent1"/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chemeClr val="accent1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5D67E9A2-FCFE-44B6-A053-9440E7BBE25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2339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70215-83FA-4D90-8A73-972B55AD19C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9060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AAE211-31CD-4032-A021-30AAD778487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183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AF0ECC-2722-4B85-8713-6E658F25482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608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lang="en-US" sz="6000" b="1" kern="1200" cap="all" baseline="0" dirty="0">
                <a:ln w="15875">
                  <a:solidFill>
                    <a:schemeClr val="bg1"/>
                  </a:solidFill>
                </a:ln>
                <a:solidFill>
                  <a:schemeClr val="accent1"/>
                </a:solidFill>
                <a:effectLst>
                  <a:outerShdw dist="38100" dir="2700000" algn="tl" rotWithShape="0">
                    <a:schemeClr val="accent1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A5F930-F5C3-4871-91D1-2B157FB33B9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327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E35B34-4293-4786-962F-64B37757D74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111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FC9ED9-A310-4906-A3FE-1DF9B8C11E3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687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58C19F-3C02-4521-A147-1D13E2762BB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848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75B89A-11D0-462B-A0A2-445DEE1FBB0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2093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231D0-41BC-438C-922F-B28FECFF2FA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7108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1A5F31-647E-419A-A204-E2C0290E74E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586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299D0C33-9A51-4376-AD75-2B82DD54091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071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8596" y="2097088"/>
            <a:ext cx="8429684" cy="1446212"/>
          </a:xfrm>
        </p:spPr>
        <p:txBody>
          <a:bodyPr>
            <a:normAutofit/>
          </a:bodyPr>
          <a:lstStyle/>
          <a:p>
            <a:pPr algn="l" eaLnBrk="1" hangingPunct="1"/>
            <a:r>
              <a:rPr lang="ru-RU" sz="3600" b="1" u="sng" dirty="0" smtClean="0">
                <a:solidFill>
                  <a:schemeClr val="tx1"/>
                </a:solidFill>
                <a:effectLst/>
              </a:rPr>
              <a:t>Тема:</a:t>
            </a:r>
            <a:r>
              <a:rPr lang="ru-RU" sz="36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  <a:effectLst/>
              </a:rPr>
              <a:t>Экологическая </a:t>
            </a:r>
            <a:r>
              <a:rPr lang="ru-RU" sz="3600" b="1" dirty="0">
                <a:solidFill>
                  <a:schemeClr val="tx1"/>
                </a:solidFill>
                <a:effectLst/>
              </a:rPr>
              <a:t>культура и современная экология</a:t>
            </a:r>
          </a:p>
        </p:txBody>
      </p:sp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2843808" y="4005064"/>
            <a:ext cx="5743881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Человечество далее не может стихийно строить свою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историю, а должно согласовывать ее с законами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биосферы, от которой человек неотделим.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Человечество на Земле и окружающая его живая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и неживая природа составляют нечто единое,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живущее по общим законам природы.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В.И. Вернадский</a:t>
            </a:r>
            <a:endParaRPr kumimoji="0" lang="ru-RU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12">
            <a:extLst>
              <a:ext uri="{FF2B5EF4-FFF2-40B4-BE49-F238E27FC236}">
                <a16:creationId xmlns="" xmlns:a16="http://schemas.microsoft.com/office/drawing/2014/main" id="{73E6AA58-1AEC-4787-B844-7D0EAB912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1989138"/>
            <a:ext cx="6553200" cy="935037"/>
          </a:xfrm>
          <a:prstGeom prst="roundRect">
            <a:avLst>
              <a:gd name="adj" fmla="val 40236"/>
            </a:avLst>
          </a:prstGeom>
          <a:gradFill rotWithShape="1">
            <a:gsLst>
              <a:gs pos="0">
                <a:srgbClr val="FF6600"/>
              </a:gs>
              <a:gs pos="50000">
                <a:srgbClr val="FFFFFF"/>
              </a:gs>
              <a:gs pos="100000">
                <a:srgbClr val="FF6600"/>
              </a:gs>
            </a:gsLst>
            <a:lin ang="5400000" scaled="1"/>
          </a:gra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6600"/>
            </a:extrusionClr>
            <a:contourClr>
              <a:srgbClr val="FF6600"/>
            </a:contourClr>
          </a:sp3d>
        </p:spPr>
        <p:txBody>
          <a:bodyPr wrap="none" anchor="ctr">
            <a:flatTx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/>
            <a:r>
              <a:rPr lang="ru-RU" altLang="ru-RU" sz="2000" b="1" dirty="0"/>
              <a:t>Формирование экологической культуры </a:t>
            </a:r>
          </a:p>
        </p:txBody>
      </p:sp>
      <p:sp>
        <p:nvSpPr>
          <p:cNvPr id="12301" name="Rectangle 13">
            <a:extLst>
              <a:ext uri="{FF2B5EF4-FFF2-40B4-BE49-F238E27FC236}">
                <a16:creationId xmlns="" xmlns:a16="http://schemas.microsoft.com/office/drawing/2014/main" id="{B07A532A-BA6B-4049-9E11-9FC888C171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4005263"/>
            <a:ext cx="1728788" cy="1223962"/>
          </a:xfrm>
          <a:prstGeom prst="rect">
            <a:avLst/>
          </a:prstGeom>
          <a:gradFill rotWithShape="1">
            <a:gsLst>
              <a:gs pos="0">
                <a:srgbClr val="FF9966"/>
              </a:gs>
              <a:gs pos="50000">
                <a:schemeClr val="bg1"/>
              </a:gs>
              <a:gs pos="100000">
                <a:srgbClr val="FF9966"/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b="1"/>
              <a:t>Общество</a:t>
            </a:r>
          </a:p>
        </p:txBody>
      </p:sp>
      <p:sp>
        <p:nvSpPr>
          <p:cNvPr id="12302" name="Rectangle 14">
            <a:extLst>
              <a:ext uri="{FF2B5EF4-FFF2-40B4-BE49-F238E27FC236}">
                <a16:creationId xmlns="" xmlns:a16="http://schemas.microsoft.com/office/drawing/2014/main" id="{07E52775-52ED-4E2A-A231-A55077D97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0888" y="4005262"/>
            <a:ext cx="1800225" cy="1223963"/>
          </a:xfrm>
          <a:prstGeom prst="rect">
            <a:avLst/>
          </a:prstGeom>
          <a:gradFill rotWithShape="1">
            <a:gsLst>
              <a:gs pos="0">
                <a:srgbClr val="FF9966"/>
              </a:gs>
              <a:gs pos="50000">
                <a:schemeClr val="bg1"/>
              </a:gs>
              <a:gs pos="100000">
                <a:srgbClr val="FF9966"/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b="1"/>
              <a:t>Семья</a:t>
            </a:r>
          </a:p>
        </p:txBody>
      </p:sp>
      <p:sp>
        <p:nvSpPr>
          <p:cNvPr id="12303" name="Rectangle 15">
            <a:extLst>
              <a:ext uri="{FF2B5EF4-FFF2-40B4-BE49-F238E27FC236}">
                <a16:creationId xmlns="" xmlns:a16="http://schemas.microsoft.com/office/drawing/2014/main" id="{858B1E7A-943E-4F6A-ABB6-64870977A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5888" y="3987801"/>
            <a:ext cx="1728788" cy="1223962"/>
          </a:xfrm>
          <a:prstGeom prst="rect">
            <a:avLst/>
          </a:prstGeom>
          <a:gradFill rotWithShape="1">
            <a:gsLst>
              <a:gs pos="0">
                <a:srgbClr val="FF9966"/>
              </a:gs>
              <a:gs pos="50000">
                <a:schemeClr val="bg1"/>
              </a:gs>
              <a:gs pos="100000">
                <a:srgbClr val="FF9966"/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b="1"/>
              <a:t>Школа, ВУЗ</a:t>
            </a:r>
          </a:p>
        </p:txBody>
      </p:sp>
      <p:sp>
        <p:nvSpPr>
          <p:cNvPr id="22535" name="WordArt 16">
            <a:extLst>
              <a:ext uri="{FF2B5EF4-FFF2-40B4-BE49-F238E27FC236}">
                <a16:creationId xmlns="" xmlns:a16="http://schemas.microsoft.com/office/drawing/2014/main" id="{59F84E49-B3EE-4FAF-97FC-259C0EC13A7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00113" y="188913"/>
            <a:ext cx="7632700" cy="10080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Роль государства и гражданского общества</a:t>
            </a:r>
          </a:p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в формировании </a:t>
            </a:r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экологической </a:t>
            </a:r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культуры </a:t>
            </a:r>
          </a:p>
        </p:txBody>
      </p:sp>
      <p:sp>
        <p:nvSpPr>
          <p:cNvPr id="12307" name="AutoShape 19">
            <a:extLst>
              <a:ext uri="{FF2B5EF4-FFF2-40B4-BE49-F238E27FC236}">
                <a16:creationId xmlns="" xmlns:a16="http://schemas.microsoft.com/office/drawing/2014/main" id="{F1FCAA87-5CE2-433A-9441-F23E7507D0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5765800"/>
            <a:ext cx="4968875" cy="7905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9966"/>
              </a:gs>
              <a:gs pos="50000">
                <a:schemeClr val="bg1"/>
              </a:gs>
              <a:gs pos="100000">
                <a:srgbClr val="FF9966"/>
              </a:gs>
            </a:gsLst>
            <a:lin ang="5400000" scaled="1"/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Государственная власть</a:t>
            </a:r>
          </a:p>
        </p:txBody>
      </p:sp>
      <p:sp>
        <p:nvSpPr>
          <p:cNvPr id="22537" name="Line 20">
            <a:extLst>
              <a:ext uri="{FF2B5EF4-FFF2-40B4-BE49-F238E27FC236}">
                <a16:creationId xmlns="" xmlns:a16="http://schemas.microsoft.com/office/drawing/2014/main" id="{57D9D3F6-752A-468E-89A7-8406A57296E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87450" y="2924175"/>
            <a:ext cx="1512888" cy="936625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38" name="Line 21">
            <a:extLst>
              <a:ext uri="{FF2B5EF4-FFF2-40B4-BE49-F238E27FC236}">
                <a16:creationId xmlns="" xmlns:a16="http://schemas.microsoft.com/office/drawing/2014/main" id="{BAC5482C-4249-4C7D-880E-41F0E3535567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2924175"/>
            <a:ext cx="0" cy="1009650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39" name="Line 22">
            <a:extLst>
              <a:ext uri="{FF2B5EF4-FFF2-40B4-BE49-F238E27FC236}">
                <a16:creationId xmlns="" xmlns:a16="http://schemas.microsoft.com/office/drawing/2014/main" id="{7F28024E-5AED-4DBA-9380-65AF1B0AB937}"/>
              </a:ext>
            </a:extLst>
          </p:cNvPr>
          <p:cNvSpPr>
            <a:spLocks noChangeShapeType="1"/>
          </p:cNvSpPr>
          <p:nvPr/>
        </p:nvSpPr>
        <p:spPr bwMode="auto">
          <a:xfrm>
            <a:off x="6275387" y="2852737"/>
            <a:ext cx="1177925" cy="1008063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40" name="Line 24">
            <a:extLst>
              <a:ext uri="{FF2B5EF4-FFF2-40B4-BE49-F238E27FC236}">
                <a16:creationId xmlns="" xmlns:a16="http://schemas.microsoft.com/office/drawing/2014/main" id="{8E0A652C-741F-4BA2-9E70-BC11B4DF287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258888" y="5229225"/>
            <a:ext cx="720725" cy="503238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41" name="Line 25">
            <a:extLst>
              <a:ext uri="{FF2B5EF4-FFF2-40B4-BE49-F238E27FC236}">
                <a16:creationId xmlns="" xmlns:a16="http://schemas.microsoft.com/office/drawing/2014/main" id="{23669907-50ED-45B9-B210-5EF35B5E46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30613" y="5157788"/>
            <a:ext cx="0" cy="431800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42" name="Line 26">
            <a:extLst>
              <a:ext uri="{FF2B5EF4-FFF2-40B4-BE49-F238E27FC236}">
                <a16:creationId xmlns="" xmlns:a16="http://schemas.microsoft.com/office/drawing/2014/main" id="{FDBCF01C-998A-49B3-AD03-0CE29E92363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33418" y="5207793"/>
            <a:ext cx="503238" cy="360363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43" name="Line 27">
            <a:extLst>
              <a:ext uri="{FF2B5EF4-FFF2-40B4-BE49-F238E27FC236}">
                <a16:creationId xmlns="" xmlns:a16="http://schemas.microsoft.com/office/drawing/2014/main" id="{2320EAF2-0FAC-4AEB-8E10-F64B15321EFD}"/>
              </a:ext>
            </a:extLst>
          </p:cNvPr>
          <p:cNvSpPr>
            <a:spLocks noChangeShapeType="1"/>
          </p:cNvSpPr>
          <p:nvPr/>
        </p:nvSpPr>
        <p:spPr bwMode="auto">
          <a:xfrm>
            <a:off x="5580112" y="2924175"/>
            <a:ext cx="0" cy="2665413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350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C5ABCAAC-2C76-428F-B7CD-3D41BE61E6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125538"/>
            <a:ext cx="7693025" cy="424815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Общие требования к основам формирования экологической культуры определены Федеральным законом «Об охране окружающей среды» (от 10.01.2002 N 7-ФЗ)</a:t>
            </a: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6861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587152"/>
          </a:xfrm>
        </p:spPr>
        <p:txBody>
          <a:bodyPr/>
          <a:lstStyle/>
          <a:p>
            <a:pPr algn="l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План лекции: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268760"/>
            <a:ext cx="7404653" cy="4038600"/>
          </a:xfrm>
        </p:spPr>
        <p:txBody>
          <a:bodyPr/>
          <a:lstStyle/>
          <a:p>
            <a:pPr>
              <a:buNone/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1.Проблемы взаимодействия общества и природы.</a:t>
            </a:r>
          </a:p>
          <a:p>
            <a:pPr>
              <a:buNone/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Понятие экологической культуры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4"/>
          <p:cNvSpPr>
            <a:spLocks noChangeArrowheads="1"/>
          </p:cNvSpPr>
          <p:nvPr/>
        </p:nvSpPr>
        <p:spPr bwMode="auto">
          <a:xfrm>
            <a:off x="2268538" y="476250"/>
            <a:ext cx="4751387" cy="100806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50000">
                <a:srgbClr val="FFFFFF"/>
              </a:gs>
              <a:gs pos="100000">
                <a:schemeClr val="accent1"/>
              </a:gs>
            </a:gsLst>
            <a:lin ang="5400000" scaled="1"/>
          </a:gra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sz="2400" dirty="0" smtClean="0">
                <a:effectLst/>
              </a:rPr>
              <a:t>ГЛОБАЛЬНЫЕ </a:t>
            </a:r>
          </a:p>
          <a:p>
            <a:pPr algn="ctr">
              <a:defRPr/>
            </a:pPr>
            <a:r>
              <a:rPr lang="ru-RU" sz="2400" dirty="0" smtClean="0">
                <a:effectLst/>
              </a:rPr>
              <a:t>ЭКОЛОГИЧЕСКИЕ </a:t>
            </a:r>
            <a:r>
              <a:rPr lang="ru-RU" sz="2400" dirty="0">
                <a:effectLst/>
              </a:rPr>
              <a:t>ПРОБЛЕМЫ </a:t>
            </a: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4859338" y="2060575"/>
            <a:ext cx="3095625" cy="72072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rgbClr val="FFFFFF"/>
              </a:gs>
              <a:gs pos="100000">
                <a:schemeClr val="accent1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sz="2400" dirty="0">
                <a:effectLst/>
              </a:rPr>
              <a:t>Загрязнение </a:t>
            </a:r>
          </a:p>
          <a:p>
            <a:pPr algn="ctr">
              <a:defRPr/>
            </a:pPr>
            <a:r>
              <a:rPr lang="ru-RU" sz="2400" dirty="0">
                <a:effectLst/>
              </a:rPr>
              <a:t>природной среды</a:t>
            </a:r>
          </a:p>
        </p:txBody>
      </p:sp>
      <p:sp>
        <p:nvSpPr>
          <p:cNvPr id="3077" name="Rectangle 11"/>
          <p:cNvSpPr>
            <a:spLocks noChangeArrowheads="1"/>
          </p:cNvSpPr>
          <p:nvPr/>
        </p:nvSpPr>
        <p:spPr bwMode="auto">
          <a:xfrm>
            <a:off x="739380" y="2204864"/>
            <a:ext cx="3095625" cy="3167062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rgbClr val="FFFFFF"/>
              </a:gs>
              <a:gs pos="100000">
                <a:schemeClr val="accent1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marL="342900" indent="-342900" algn="ctr">
              <a:buFontTx/>
              <a:buAutoNum type="arabicPeriod"/>
              <a:defRPr/>
            </a:pPr>
            <a:r>
              <a:rPr lang="ru-RU" dirty="0">
                <a:effectLst/>
              </a:rPr>
              <a:t>Изменение климата;</a:t>
            </a:r>
          </a:p>
          <a:p>
            <a:pPr marL="342900" indent="-342900" algn="ctr">
              <a:buFontTx/>
              <a:buAutoNum type="arabicPeriod"/>
              <a:defRPr/>
            </a:pPr>
            <a:endParaRPr lang="ru-RU" dirty="0">
              <a:effectLst/>
            </a:endParaRPr>
          </a:p>
          <a:p>
            <a:pPr marL="342900" indent="-342900" algn="ctr">
              <a:buFontTx/>
              <a:buAutoNum type="arabicPeriod"/>
              <a:defRPr/>
            </a:pPr>
            <a:r>
              <a:rPr lang="ru-RU" dirty="0" smtClean="0">
                <a:effectLst/>
              </a:rPr>
              <a:t>Разрушение озонового слоя;</a:t>
            </a:r>
            <a:endParaRPr lang="ru-RU" dirty="0">
              <a:effectLst/>
            </a:endParaRPr>
          </a:p>
          <a:p>
            <a:pPr marL="342900" indent="-342900" algn="ctr">
              <a:buFontTx/>
              <a:buAutoNum type="arabicPeriod"/>
              <a:defRPr/>
            </a:pPr>
            <a:endParaRPr lang="ru-RU" dirty="0">
              <a:effectLst/>
            </a:endParaRPr>
          </a:p>
          <a:p>
            <a:pPr marL="342900" indent="-342900" algn="ctr">
              <a:buFontTx/>
              <a:buAutoNum type="arabicPeriod"/>
              <a:defRPr/>
            </a:pPr>
            <a:r>
              <a:rPr lang="ru-RU" dirty="0">
                <a:effectLst/>
              </a:rPr>
              <a:t>Истощение природных </a:t>
            </a:r>
          </a:p>
          <a:p>
            <a:pPr algn="ctr">
              <a:defRPr/>
            </a:pPr>
            <a:r>
              <a:rPr lang="ru-RU" dirty="0">
                <a:effectLst/>
              </a:rPr>
              <a:t>ресурсов;</a:t>
            </a:r>
          </a:p>
          <a:p>
            <a:pPr marL="342900" indent="-342900" algn="ctr">
              <a:buFontTx/>
              <a:buAutoNum type="arabicPeriod"/>
              <a:defRPr/>
            </a:pPr>
            <a:endParaRPr lang="ru-RU" dirty="0">
              <a:effectLst/>
            </a:endParaRPr>
          </a:p>
          <a:p>
            <a:pPr algn="ctr">
              <a:defRPr/>
            </a:pPr>
            <a:r>
              <a:rPr lang="ru-RU" dirty="0">
                <a:effectLst/>
              </a:rPr>
              <a:t>4. Загрязнение космоса;</a:t>
            </a:r>
          </a:p>
          <a:p>
            <a:pPr marL="342900" indent="-342900" algn="ctr">
              <a:buFontTx/>
              <a:buAutoNum type="arabicPeriod"/>
              <a:defRPr/>
            </a:pPr>
            <a:endParaRPr lang="ru-RU" dirty="0">
              <a:effectLst/>
            </a:endParaRPr>
          </a:p>
          <a:p>
            <a:pPr algn="ctr">
              <a:defRPr/>
            </a:pPr>
            <a:r>
              <a:rPr lang="ru-RU" dirty="0">
                <a:effectLst/>
              </a:rPr>
              <a:t>5. </a:t>
            </a:r>
            <a:r>
              <a:rPr lang="ru-RU" dirty="0" smtClean="0">
                <a:effectLst/>
              </a:rPr>
              <a:t>Сокращение биоразнообразия.</a:t>
            </a:r>
            <a:endParaRPr lang="ru-RU" dirty="0">
              <a:effectLst/>
            </a:endParaRPr>
          </a:p>
        </p:txBody>
      </p:sp>
      <p:sp>
        <p:nvSpPr>
          <p:cNvPr id="3078" name="Rectangle 12"/>
          <p:cNvSpPr>
            <a:spLocks noChangeArrowheads="1"/>
          </p:cNvSpPr>
          <p:nvPr/>
        </p:nvSpPr>
        <p:spPr bwMode="auto">
          <a:xfrm>
            <a:off x="4787900" y="3141663"/>
            <a:ext cx="3095625" cy="3167062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rgbClr val="FFFFFF"/>
              </a:gs>
              <a:gs pos="100000">
                <a:schemeClr val="accent1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marL="342900" indent="-342900" algn="ctr">
              <a:buFontTx/>
              <a:buAutoNum type="arabicPeriod"/>
              <a:defRPr/>
            </a:pPr>
            <a:r>
              <a:rPr lang="ru-RU" sz="1600" dirty="0">
                <a:effectLst/>
              </a:rPr>
              <a:t>Загрязнение воздуха;</a:t>
            </a:r>
          </a:p>
          <a:p>
            <a:pPr marL="342900" indent="-342900" algn="ctr">
              <a:buFontTx/>
              <a:buAutoNum type="arabicPeriod"/>
              <a:defRPr/>
            </a:pPr>
            <a:endParaRPr lang="ru-RU" sz="1600" dirty="0">
              <a:effectLst/>
            </a:endParaRPr>
          </a:p>
          <a:p>
            <a:pPr marL="342900" indent="-342900" algn="ctr">
              <a:buFontTx/>
              <a:buAutoNum type="arabicPeriod"/>
              <a:defRPr/>
            </a:pPr>
            <a:r>
              <a:rPr lang="ru-RU" sz="1600" dirty="0">
                <a:effectLst/>
              </a:rPr>
              <a:t>Загрязнение водных </a:t>
            </a:r>
          </a:p>
          <a:p>
            <a:pPr marL="342900" indent="-342900" algn="ctr">
              <a:defRPr/>
            </a:pPr>
            <a:r>
              <a:rPr lang="ru-RU" sz="1600" dirty="0">
                <a:effectLst/>
              </a:rPr>
              <a:t>источников;</a:t>
            </a:r>
          </a:p>
          <a:p>
            <a:pPr marL="342900" indent="-342900" algn="ctr">
              <a:buFontTx/>
              <a:buAutoNum type="arabicPeriod"/>
              <a:defRPr/>
            </a:pPr>
            <a:endParaRPr lang="ru-RU" sz="1600" dirty="0">
              <a:effectLst/>
            </a:endParaRPr>
          </a:p>
          <a:p>
            <a:pPr marL="342900" indent="-342900" algn="ctr">
              <a:defRPr/>
            </a:pPr>
            <a:r>
              <a:rPr lang="ru-RU" sz="1600" dirty="0">
                <a:effectLst/>
              </a:rPr>
              <a:t>3. Отходы;</a:t>
            </a:r>
          </a:p>
          <a:p>
            <a:pPr marL="342900" indent="-342900" algn="ctr">
              <a:buFontTx/>
              <a:buAutoNum type="arabicPeriod"/>
              <a:defRPr/>
            </a:pPr>
            <a:endParaRPr lang="ru-RU" sz="1600" dirty="0">
              <a:effectLst/>
            </a:endParaRPr>
          </a:p>
          <a:p>
            <a:pPr marL="342900" indent="-342900" algn="ctr">
              <a:defRPr/>
            </a:pPr>
            <a:r>
              <a:rPr lang="ru-RU" sz="1600" dirty="0">
                <a:effectLst/>
              </a:rPr>
              <a:t>4. Загрязнение почвы;</a:t>
            </a:r>
          </a:p>
          <a:p>
            <a:pPr marL="342900" indent="-342900" algn="ctr">
              <a:buFontTx/>
              <a:buAutoNum type="arabicPeriod"/>
              <a:defRPr/>
            </a:pPr>
            <a:endParaRPr lang="ru-RU" sz="1600" dirty="0">
              <a:effectLst/>
            </a:endParaRPr>
          </a:p>
          <a:p>
            <a:pPr marL="342900" indent="-342900" algn="ctr">
              <a:defRPr/>
            </a:pPr>
            <a:r>
              <a:rPr lang="ru-RU" sz="1600" dirty="0">
                <a:effectLst/>
              </a:rPr>
              <a:t>5. Расточительное </a:t>
            </a:r>
          </a:p>
          <a:p>
            <a:pPr marL="342900" indent="-342900" algn="ctr">
              <a:defRPr/>
            </a:pPr>
            <a:r>
              <a:rPr lang="ru-RU" sz="1600" dirty="0" smtClean="0">
                <a:effectLst/>
              </a:rPr>
              <a:t>природопользование.</a:t>
            </a:r>
            <a:endParaRPr lang="ru-RU" sz="1600" dirty="0">
              <a:effectLst/>
            </a:endParaRPr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 flipH="1">
            <a:off x="2268538" y="1484313"/>
            <a:ext cx="1582737" cy="504825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>
            <a:off x="5003800" y="1484313"/>
            <a:ext cx="1512888" cy="43180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088" name="Line 16"/>
          <p:cNvSpPr>
            <a:spLocks noChangeShapeType="1"/>
          </p:cNvSpPr>
          <p:nvPr/>
        </p:nvSpPr>
        <p:spPr bwMode="auto">
          <a:xfrm>
            <a:off x="6443663" y="2781300"/>
            <a:ext cx="0" cy="287338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564059"/>
            <a:ext cx="8501122" cy="14401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altLang="ru-RU" dirty="0">
                <a:solidFill>
                  <a:schemeClr val="tx1"/>
                </a:solidFill>
              </a:rPr>
              <a:t>В современной экологии существует два подхода к проблеме взаимоотношений общества и природы:</a:t>
            </a:r>
          </a:p>
          <a:p>
            <a:pPr marL="34290" indent="0">
              <a:buNone/>
            </a:pPr>
            <a:endParaRPr lang="ru-RU" altLang="ru-RU" i="1" dirty="0" smtClean="0">
              <a:solidFill>
                <a:schemeClr val="tx1"/>
              </a:solidFill>
            </a:endParaRPr>
          </a:p>
          <a:p>
            <a:pPr marL="34290" indent="0">
              <a:buNone/>
            </a:pPr>
            <a:r>
              <a:rPr lang="ru-RU" altLang="ru-RU" i="1" dirty="0" smtClean="0">
                <a:solidFill>
                  <a:schemeClr val="tx1"/>
                </a:solidFill>
              </a:rPr>
              <a:t>антропоцентрический				</a:t>
            </a:r>
            <a:r>
              <a:rPr lang="ru-RU" altLang="ru-RU" dirty="0" smtClean="0">
                <a:solidFill>
                  <a:schemeClr val="tx1"/>
                </a:solidFill>
              </a:rPr>
              <a:t> </a:t>
            </a:r>
            <a:r>
              <a:rPr lang="ru-RU" altLang="ru-RU" i="1" dirty="0" smtClean="0">
                <a:solidFill>
                  <a:schemeClr val="tx1"/>
                </a:solidFill>
              </a:rPr>
              <a:t>экоцентрический</a:t>
            </a:r>
            <a:endParaRPr lang="ru-RU" altLang="ru-RU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ru-RU" alt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pic>
        <p:nvPicPr>
          <p:cNvPr id="4" name="Picture 7" descr="3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552" y="2004219"/>
            <a:ext cx="3678238" cy="3787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5" name="Picture 9" descr="http://t3.gstatic.com/images?q=tbn:ANd9GcTN2pQo29Gu1vBW4IKEe7CmkebmrnfpwL6Php0Rd5yVZefaZyweug&amp;t=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41081" y="2004218"/>
            <a:ext cx="3805238" cy="378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98600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Антропоцентризм 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тип экологического сознания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базирующийся на представлениях о человеческой исключительности: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412875"/>
            <a:ext cx="8642350" cy="5256213"/>
          </a:xfrm>
        </p:spPr>
        <p:txBody>
          <a:bodyPr/>
          <a:lstStyle/>
          <a:p>
            <a:endParaRPr lang="ru-RU" sz="2400" b="1" dirty="0"/>
          </a:p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Высшую ценность представляет человек;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Иерархическая картина мира;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взаимодействия с природой – удовлетворение потребностей человека;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 взаимодействия с природой (правильно и разрешено то, что полезно человеку);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Этические нормы и правила действуют только в мире людей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(не распр.на природу)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природы должно быть подчинено процессу развития человека</a:t>
            </a:r>
          </a:p>
          <a:p>
            <a:pPr>
              <a:buFontTx/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66800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Экоцентризм</a:t>
            </a: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тип экологического сознания:</a:t>
            </a:r>
            <a:b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412875"/>
            <a:ext cx="8642350" cy="525621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ru-RU" sz="2400" b="1" dirty="0"/>
          </a:p>
          <a:p>
            <a:pPr>
              <a:lnSpc>
                <a:spcPct val="90000"/>
              </a:lnSpc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Высшую ценность представляет гармоничное развитие человека и природы;</a:t>
            </a:r>
          </a:p>
          <a:p>
            <a:pPr>
              <a:lnSpc>
                <a:spcPct val="90000"/>
              </a:lnSpc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Отказ от иерархической картины мира;</a:t>
            </a:r>
          </a:p>
          <a:p>
            <a:pPr>
              <a:lnSpc>
                <a:spcPct val="90000"/>
              </a:lnSpc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взаимодействия с природой – удовлетворение потребностей человека и природы;</a:t>
            </a:r>
          </a:p>
          <a:p>
            <a:pPr>
              <a:lnSpc>
                <a:spcPct val="90000"/>
              </a:lnSpc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 взаимодействия с природой (правильно и разрешено то, что не нарушает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экол.равновесие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>
              <a:lnSpc>
                <a:spcPct val="90000"/>
              </a:lnSpc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Этические нормы и правила распространяются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взаимодействие человека с природой; </a:t>
            </a:r>
          </a:p>
          <a:p>
            <a:pPr>
              <a:lnSpc>
                <a:spcPct val="90000"/>
              </a:lnSpc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природы не должно быть подчинено только процессу развития человека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коэволюция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взаимовыгодное единство)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2400" dirty="0">
              <a:solidFill>
                <a:srgbClr val="CC33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557338"/>
            <a:ext cx="8785225" cy="5000625"/>
          </a:xfrm>
        </p:spPr>
        <p:txBody>
          <a:bodyPr/>
          <a:lstStyle/>
          <a:p>
            <a:pPr>
              <a:buFontTx/>
              <a:buNone/>
            </a:pPr>
            <a:endParaRPr lang="ru-RU" sz="2400" b="1" dirty="0"/>
          </a:p>
          <a:p>
            <a:pPr>
              <a:buFontTx/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433953"/>
            <a:ext cx="828680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 шестидесятых годов двадцатого столетия, когда перед человеком остро встала проблема экологического кризиса биосферы, наука экология начала стремительно развиваться и как следствие этого, появилось понятие экологической культуры.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28596" y="3068960"/>
            <a:ext cx="8175852" cy="1754326"/>
          </a:xfrm>
          <a:prstGeom prst="rect">
            <a:avLst/>
          </a:prstGeom>
          <a:ln w="571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Экологическая культура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это обобщенная характеристика, отражающая процесс и результат  формирования экологического сознания, а также предполагающая единство между совокупностью знаний, представлений о природе, эмоционально-чувственным и ценностным отношением к ней и соответствующими умениями, навыками, потребностями во взаимодействии с природой.</a:t>
            </a:r>
          </a:p>
        </p:txBody>
      </p:sp>
    </p:spTree>
    <p:extLst>
      <p:ext uri="{BB962C8B-B14F-4D97-AF65-F5344CB8AC3E}">
        <p14:creationId xmlns:p14="http://schemas.microsoft.com/office/powerpoint/2010/main" val="2778248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WordArt 16">
            <a:extLst>
              <a:ext uri="{FF2B5EF4-FFF2-40B4-BE49-F238E27FC236}">
                <a16:creationId xmlns="" xmlns:a16="http://schemas.microsoft.com/office/drawing/2014/main" id="{CF9D22B7-2E5F-4515-8FE3-14E8D4834B1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65163" y="366713"/>
            <a:ext cx="7813675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Экологическая культура и экологическое сознание</a:t>
            </a:r>
          </a:p>
        </p:txBody>
      </p:sp>
      <p:sp>
        <p:nvSpPr>
          <p:cNvPr id="5" name="Скругленный прямоугольник 4">
            <a:extLst>
              <a:ext uri="{FF2B5EF4-FFF2-40B4-BE49-F238E27FC236}">
                <a16:creationId xmlns="" xmlns:a16="http://schemas.microsoft.com/office/drawing/2014/main" id="{9CDEE4B8-1724-4F3B-ACF0-857E8F2E4645}"/>
              </a:ext>
            </a:extLst>
          </p:cNvPr>
          <p:cNvSpPr/>
          <p:nvPr/>
        </p:nvSpPr>
        <p:spPr>
          <a:xfrm>
            <a:off x="21825" y="1582222"/>
            <a:ext cx="3542063" cy="5159146"/>
          </a:xfrm>
          <a:prstGeom prst="round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0"/>
            <a:tileRect/>
          </a:gradFill>
          <a:scene3d>
            <a:camera prst="orthographicFront"/>
            <a:lightRig rig="threePt" dir="t"/>
          </a:scene3d>
          <a:sp3d>
            <a:bevelT w="222250" h="1841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u="sng" dirty="0">
                <a:solidFill>
                  <a:schemeClr val="tx1"/>
                </a:solidFill>
              </a:rPr>
              <a:t>ЭКОЛОГИЧЕСКАЯ КУЛЬТУРА</a:t>
            </a:r>
          </a:p>
          <a:p>
            <a:pPr algn="ctr">
              <a:defRPr/>
            </a:pPr>
            <a:endParaRPr lang="ru-RU" sz="16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это </a:t>
            </a:r>
            <a:r>
              <a:rPr lang="ru-RU" sz="1600" dirty="0">
                <a:solidFill>
                  <a:schemeClr val="tx1"/>
                </a:solidFill>
              </a:rPr>
              <a:t>совокупность экологического сознания и экологического поведения человека, способ организации и развития жизнедеятельности в системе ценностных ориентаций и экологических норм взаимодействия с окружающей средой на основе экологических знаний, навыков и умений.</a:t>
            </a:r>
          </a:p>
        </p:txBody>
      </p:sp>
      <p:sp>
        <p:nvSpPr>
          <p:cNvPr id="7" name="Скругленный прямоугольник 6">
            <a:extLst>
              <a:ext uri="{FF2B5EF4-FFF2-40B4-BE49-F238E27FC236}">
                <a16:creationId xmlns="" xmlns:a16="http://schemas.microsoft.com/office/drawing/2014/main" id="{F51357E0-2024-43C9-802F-373A8E33E90D}"/>
              </a:ext>
            </a:extLst>
          </p:cNvPr>
          <p:cNvSpPr/>
          <p:nvPr/>
        </p:nvSpPr>
        <p:spPr>
          <a:xfrm>
            <a:off x="5292080" y="1594273"/>
            <a:ext cx="3845024" cy="5159146"/>
          </a:xfrm>
          <a:prstGeom prst="round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0"/>
            <a:tileRect/>
          </a:gradFill>
          <a:scene3d>
            <a:camera prst="orthographicFront"/>
            <a:lightRig rig="threePt" dir="t"/>
          </a:scene3d>
          <a:sp3d>
            <a:bevelT w="222250" h="1841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300" b="1" u="sng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2000" b="1" u="sng" dirty="0">
                <a:solidFill>
                  <a:schemeClr val="tx1"/>
                </a:solidFill>
              </a:rPr>
              <a:t>ЭКОЛОГИЧЕСКОЕ СОЗНАНИЕ</a:t>
            </a:r>
          </a:p>
          <a:p>
            <a:pPr algn="just">
              <a:defRPr/>
            </a:pPr>
            <a:r>
              <a:rPr lang="ru-RU" sz="1600" dirty="0">
                <a:solidFill>
                  <a:schemeClr val="tx1"/>
                </a:solidFill>
              </a:rPr>
              <a:t>уровень понимания отдельными индивидуумами и всем обществом </a:t>
            </a:r>
            <a:r>
              <a:rPr lang="ru-RU" sz="1600" dirty="0" smtClean="0">
                <a:solidFill>
                  <a:schemeClr val="tx1"/>
                </a:solidFill>
              </a:rPr>
              <a:t>прямой </a:t>
            </a:r>
            <a:r>
              <a:rPr lang="ru-RU" sz="1600" dirty="0">
                <a:solidFill>
                  <a:schemeClr val="tx1"/>
                </a:solidFill>
              </a:rPr>
              <a:t>связи человека с природой, необходимости соблюдения законов биосферы, сохранения естественной среды обитания организмов в объеме, достаточном для обеспечения устойчивости окружающей среды, зависимости здоровья и благополучия людей и сообществ организмов и использования всего этого </a:t>
            </a:r>
            <a:r>
              <a:rPr lang="ru-RU" sz="1600" dirty="0" smtClean="0">
                <a:solidFill>
                  <a:schemeClr val="tx1"/>
                </a:solidFill>
              </a:rPr>
              <a:t>в </a:t>
            </a:r>
            <a:r>
              <a:rPr lang="ru-RU" sz="1600" dirty="0">
                <a:solidFill>
                  <a:schemeClr val="tx1"/>
                </a:solidFill>
              </a:rPr>
              <a:t>своей практической деятельности.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D442615E-FBF1-4AAB-AF5C-8FFABF7113B4}"/>
              </a:ext>
            </a:extLst>
          </p:cNvPr>
          <p:cNvSpPr/>
          <p:nvPr/>
        </p:nvSpPr>
        <p:spPr>
          <a:xfrm>
            <a:off x="3536750" y="1570117"/>
            <a:ext cx="182733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effectLst/>
              </a:rPr>
              <a:t>Обязательный элемент экологической культуры - экологическое сознание </a:t>
            </a:r>
          </a:p>
        </p:txBody>
      </p:sp>
      <p:sp>
        <p:nvSpPr>
          <p:cNvPr id="3" name="Стрелка вправо 2"/>
          <p:cNvSpPr/>
          <p:nvPr/>
        </p:nvSpPr>
        <p:spPr>
          <a:xfrm>
            <a:off x="3851920" y="3250980"/>
            <a:ext cx="1224136" cy="484632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434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WordArt 16">
            <a:extLst>
              <a:ext uri="{FF2B5EF4-FFF2-40B4-BE49-F238E27FC236}">
                <a16:creationId xmlns="" xmlns:a16="http://schemas.microsoft.com/office/drawing/2014/main" id="{BAFDC678-1E64-43A4-87F7-7F8CEE1C7D6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95288" y="285750"/>
            <a:ext cx="8462962" cy="622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4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cs typeface="Arial" panose="020B0604020202020204" pitchFamily="34" charset="0"/>
              </a:rPr>
              <a:t>Структура экологической культуры личности</a:t>
            </a:r>
          </a:p>
        </p:txBody>
      </p:sp>
      <p:sp>
        <p:nvSpPr>
          <p:cNvPr id="13318" name="AutoShape 6">
            <a:extLst>
              <a:ext uri="{FF2B5EF4-FFF2-40B4-BE49-F238E27FC236}">
                <a16:creationId xmlns="" xmlns:a16="http://schemas.microsoft.com/office/drawing/2014/main" id="{7CF0DC68-3CC4-4F2E-B5B7-2D4243506D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696" y="1334524"/>
            <a:ext cx="5181600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9966"/>
              </a:gs>
              <a:gs pos="50000">
                <a:schemeClr val="bg1"/>
              </a:gs>
              <a:gs pos="100000">
                <a:srgbClr val="FF9966"/>
              </a:gs>
            </a:gsLst>
            <a:lin ang="5400000" scaled="1"/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b="1" dirty="0">
                <a:solidFill>
                  <a:srgbClr val="990000"/>
                </a:solidFill>
              </a:rPr>
              <a:t>Структура экологической культуры </a:t>
            </a:r>
          </a:p>
        </p:txBody>
      </p:sp>
      <p:sp>
        <p:nvSpPr>
          <p:cNvPr id="13319" name="Rectangle 7">
            <a:extLst>
              <a:ext uri="{FF2B5EF4-FFF2-40B4-BE49-F238E27FC236}">
                <a16:creationId xmlns="" xmlns:a16="http://schemas.microsoft.com/office/drawing/2014/main" id="{500DBA34-5EA6-445A-BDFC-C60FDF5C7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21" y="2306367"/>
            <a:ext cx="2016125" cy="719137"/>
          </a:xfrm>
          <a:prstGeom prst="rect">
            <a:avLst/>
          </a:prstGeom>
          <a:gradFill rotWithShape="1">
            <a:gsLst>
              <a:gs pos="0">
                <a:srgbClr val="FF9966"/>
              </a:gs>
              <a:gs pos="50000">
                <a:schemeClr val="bg1"/>
              </a:gs>
              <a:gs pos="100000">
                <a:srgbClr val="FF9966"/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b="1" dirty="0"/>
              <a:t>Экологическая </a:t>
            </a:r>
          </a:p>
          <a:p>
            <a:pPr algn="ctr">
              <a:defRPr/>
            </a:pPr>
            <a:r>
              <a:rPr lang="ru-RU" b="1" dirty="0"/>
              <a:t>образованность</a:t>
            </a:r>
          </a:p>
        </p:txBody>
      </p:sp>
      <p:sp>
        <p:nvSpPr>
          <p:cNvPr id="13320" name="Rectangle 8">
            <a:extLst>
              <a:ext uri="{FF2B5EF4-FFF2-40B4-BE49-F238E27FC236}">
                <a16:creationId xmlns="" xmlns:a16="http://schemas.microsoft.com/office/drawing/2014/main" id="{0079E812-25ED-484F-8C71-74BE9C4F8D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2385219"/>
            <a:ext cx="2016125" cy="719137"/>
          </a:xfrm>
          <a:prstGeom prst="rect">
            <a:avLst/>
          </a:prstGeom>
          <a:gradFill rotWithShape="1">
            <a:gsLst>
              <a:gs pos="0">
                <a:srgbClr val="FF9966"/>
              </a:gs>
              <a:gs pos="50000">
                <a:schemeClr val="bg1"/>
              </a:gs>
              <a:gs pos="100000">
                <a:srgbClr val="FF9966"/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b="1" dirty="0"/>
              <a:t>Экологическая </a:t>
            </a:r>
          </a:p>
          <a:p>
            <a:pPr algn="ctr">
              <a:defRPr/>
            </a:pPr>
            <a:r>
              <a:rPr lang="ru-RU" b="1" dirty="0"/>
              <a:t>сознательность</a:t>
            </a:r>
          </a:p>
        </p:txBody>
      </p:sp>
      <p:sp>
        <p:nvSpPr>
          <p:cNvPr id="13321" name="Rectangle 9">
            <a:extLst>
              <a:ext uri="{FF2B5EF4-FFF2-40B4-BE49-F238E27FC236}">
                <a16:creationId xmlns="" xmlns:a16="http://schemas.microsoft.com/office/drawing/2014/main" id="{C073CB1E-4941-4340-8E5E-0971EE6938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9233" y="2385219"/>
            <a:ext cx="2016125" cy="719137"/>
          </a:xfrm>
          <a:prstGeom prst="rect">
            <a:avLst/>
          </a:prstGeom>
          <a:gradFill rotWithShape="1">
            <a:gsLst>
              <a:gs pos="0">
                <a:srgbClr val="FF9966"/>
              </a:gs>
              <a:gs pos="50000">
                <a:schemeClr val="bg1"/>
              </a:gs>
              <a:gs pos="100000">
                <a:srgbClr val="FF9966"/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b="1" dirty="0"/>
              <a:t>Экологическая </a:t>
            </a:r>
          </a:p>
          <a:p>
            <a:pPr algn="ctr">
              <a:defRPr/>
            </a:pPr>
            <a:r>
              <a:rPr lang="ru-RU" b="1" dirty="0"/>
              <a:t>деятельность</a:t>
            </a:r>
          </a:p>
        </p:txBody>
      </p:sp>
      <p:sp>
        <p:nvSpPr>
          <p:cNvPr id="13323" name="AutoShape 11">
            <a:extLst>
              <a:ext uri="{FF2B5EF4-FFF2-40B4-BE49-F238E27FC236}">
                <a16:creationId xmlns="" xmlns:a16="http://schemas.microsoft.com/office/drawing/2014/main" id="{50FA90B9-1485-4045-B29E-F0E09C812F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368" y="3650566"/>
            <a:ext cx="2160588" cy="187325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FF9966"/>
              </a:gs>
              <a:gs pos="50000">
                <a:schemeClr val="bg1"/>
              </a:gs>
              <a:gs pos="100000">
                <a:srgbClr val="FF9966"/>
              </a:gs>
            </a:gsLst>
            <a:lin ang="5400000" scaled="1"/>
          </a:gradFill>
          <a:ln w="12700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dirty="0"/>
              <a:t>экологические </a:t>
            </a:r>
          </a:p>
          <a:p>
            <a:pPr algn="ctr">
              <a:defRPr/>
            </a:pPr>
            <a:r>
              <a:rPr lang="ru-RU" dirty="0"/>
              <a:t>знания, </a:t>
            </a:r>
          </a:p>
          <a:p>
            <a:pPr algn="ctr">
              <a:defRPr/>
            </a:pPr>
            <a:r>
              <a:rPr lang="ru-RU" dirty="0"/>
              <a:t>представления, </a:t>
            </a:r>
          </a:p>
          <a:p>
            <a:pPr algn="ctr">
              <a:defRPr/>
            </a:pPr>
            <a:r>
              <a:rPr lang="ru-RU" dirty="0"/>
              <a:t>умения, навыки</a:t>
            </a:r>
            <a:endParaRPr lang="ru-RU" sz="2000" b="1" dirty="0"/>
          </a:p>
        </p:txBody>
      </p:sp>
      <p:sp>
        <p:nvSpPr>
          <p:cNvPr id="23561" name="AutoShape 13">
            <a:extLst>
              <a:ext uri="{FF2B5EF4-FFF2-40B4-BE49-F238E27FC236}">
                <a16:creationId xmlns="" xmlns:a16="http://schemas.microsoft.com/office/drawing/2014/main" id="{B9243D4F-7087-42A3-A5F7-FFDE7E8C756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768739" y="3126192"/>
            <a:ext cx="647700" cy="431800"/>
          </a:xfrm>
          <a:prstGeom prst="rightArrow">
            <a:avLst>
              <a:gd name="adj1" fmla="val 50000"/>
              <a:gd name="adj2" fmla="val 37500"/>
            </a:avLst>
          </a:prstGeom>
          <a:gradFill rotWithShape="1">
            <a:gsLst>
              <a:gs pos="0">
                <a:srgbClr val="FF9966"/>
              </a:gs>
              <a:gs pos="100000">
                <a:schemeClr val="bg1"/>
              </a:gs>
            </a:gsLst>
            <a:lin ang="5400000" scaled="1"/>
          </a:gradFill>
          <a:ln w="19050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23562" name="Line 16">
            <a:extLst>
              <a:ext uri="{FF2B5EF4-FFF2-40B4-BE49-F238E27FC236}">
                <a16:creationId xmlns="" xmlns:a16="http://schemas.microsoft.com/office/drawing/2014/main" id="{5F078C1A-624F-4984-83A1-F1C1872CB28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11635" y="1909199"/>
            <a:ext cx="324" cy="431006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63" name="Line 17">
            <a:extLst>
              <a:ext uri="{FF2B5EF4-FFF2-40B4-BE49-F238E27FC236}">
                <a16:creationId xmlns="" xmlns:a16="http://schemas.microsoft.com/office/drawing/2014/main" id="{D067A96B-0EC8-4B4C-B83B-D256C1097689}"/>
              </a:ext>
            </a:extLst>
          </p:cNvPr>
          <p:cNvSpPr>
            <a:spLocks noChangeShapeType="1"/>
          </p:cNvSpPr>
          <p:nvPr/>
        </p:nvSpPr>
        <p:spPr bwMode="auto">
          <a:xfrm>
            <a:off x="5244286" y="1881188"/>
            <a:ext cx="1871662" cy="287337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64" name="Line 18">
            <a:extLst>
              <a:ext uri="{FF2B5EF4-FFF2-40B4-BE49-F238E27FC236}">
                <a16:creationId xmlns="" xmlns:a16="http://schemas.microsoft.com/office/drawing/2014/main" id="{1058A273-0FFD-412F-830D-3099B70C75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48607" y="1909199"/>
            <a:ext cx="1871662" cy="287337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" name="AutoShape 11">
            <a:extLst>
              <a:ext uri="{FF2B5EF4-FFF2-40B4-BE49-F238E27FC236}">
                <a16:creationId xmlns="" xmlns:a16="http://schemas.microsoft.com/office/drawing/2014/main" id="{BA7AA1D8-C75F-4EF3-9F78-706B11AF6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0011" y="3634996"/>
            <a:ext cx="2160588" cy="2469659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FF9966"/>
              </a:gs>
              <a:gs pos="50000">
                <a:schemeClr val="bg1"/>
              </a:gs>
              <a:gs pos="100000">
                <a:srgbClr val="FF9966"/>
              </a:gs>
            </a:gsLst>
            <a:lin ang="5400000" scaled="1"/>
          </a:gradFill>
          <a:ln w="12700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dirty="0"/>
              <a:t>экологические</a:t>
            </a:r>
          </a:p>
          <a:p>
            <a:pPr algn="ctr">
              <a:defRPr/>
            </a:pPr>
            <a:r>
              <a:rPr lang="ru-RU" dirty="0"/>
              <a:t> убеждения, </a:t>
            </a:r>
          </a:p>
          <a:p>
            <a:pPr algn="ctr">
              <a:defRPr/>
            </a:pPr>
            <a:r>
              <a:rPr lang="ru-RU" dirty="0"/>
              <a:t>ценности, </a:t>
            </a:r>
          </a:p>
          <a:p>
            <a:pPr algn="ctr">
              <a:defRPr/>
            </a:pPr>
            <a:r>
              <a:rPr lang="ru-RU" dirty="0"/>
              <a:t>ответственность, </a:t>
            </a:r>
          </a:p>
          <a:p>
            <a:pPr algn="ctr">
              <a:defRPr/>
            </a:pPr>
            <a:r>
              <a:rPr lang="ru-RU" dirty="0"/>
              <a:t>нравственное </a:t>
            </a:r>
          </a:p>
          <a:p>
            <a:pPr algn="ctr">
              <a:defRPr/>
            </a:pPr>
            <a:r>
              <a:rPr lang="ru-RU" dirty="0"/>
              <a:t>отношение к </a:t>
            </a:r>
          </a:p>
          <a:p>
            <a:pPr algn="ctr">
              <a:defRPr/>
            </a:pPr>
            <a:r>
              <a:rPr lang="ru-RU" dirty="0"/>
              <a:t>природному миру, </a:t>
            </a:r>
          </a:p>
          <a:p>
            <a:pPr algn="ctr">
              <a:defRPr/>
            </a:pPr>
            <a:r>
              <a:rPr lang="ru-RU" dirty="0"/>
              <a:t>любовь к природе</a:t>
            </a:r>
            <a:endParaRPr lang="ru-RU" b="1" dirty="0"/>
          </a:p>
        </p:txBody>
      </p:sp>
      <p:sp>
        <p:nvSpPr>
          <p:cNvPr id="16" name="AutoShape 11">
            <a:extLst>
              <a:ext uri="{FF2B5EF4-FFF2-40B4-BE49-F238E27FC236}">
                <a16:creationId xmlns="" xmlns:a16="http://schemas.microsoft.com/office/drawing/2014/main" id="{8227943D-0115-4E04-9F6D-8F514EAA1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1049" y="3629735"/>
            <a:ext cx="2160588" cy="2169758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FF9966"/>
              </a:gs>
              <a:gs pos="50000">
                <a:schemeClr val="bg1"/>
              </a:gs>
              <a:gs pos="100000">
                <a:srgbClr val="FF9966"/>
              </a:gs>
            </a:gsLst>
            <a:lin ang="5400000" scaled="1"/>
          </a:gradFill>
          <a:ln w="12700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dirty="0"/>
              <a:t>экологические </a:t>
            </a:r>
          </a:p>
          <a:p>
            <a:pPr algn="ctr">
              <a:defRPr/>
            </a:pPr>
            <a:r>
              <a:rPr lang="ru-RU" sz="2000" dirty="0"/>
              <a:t>поступки, </a:t>
            </a:r>
          </a:p>
          <a:p>
            <a:pPr algn="ctr">
              <a:defRPr/>
            </a:pPr>
            <a:r>
              <a:rPr lang="ru-RU" sz="2000" dirty="0"/>
              <a:t>поведение, </a:t>
            </a:r>
          </a:p>
          <a:p>
            <a:pPr algn="ctr">
              <a:defRPr/>
            </a:pPr>
            <a:r>
              <a:rPr lang="ru-RU" sz="2000" dirty="0"/>
              <a:t>участие </a:t>
            </a:r>
          </a:p>
          <a:p>
            <a:pPr algn="ctr">
              <a:defRPr/>
            </a:pPr>
            <a:r>
              <a:rPr lang="ru-RU" sz="2000" dirty="0"/>
              <a:t>в экологических </a:t>
            </a:r>
          </a:p>
          <a:p>
            <a:pPr algn="ctr">
              <a:defRPr/>
            </a:pPr>
            <a:r>
              <a:rPr lang="ru-RU" sz="2000" dirty="0"/>
              <a:t>мероприятиях</a:t>
            </a:r>
            <a:endParaRPr lang="ru-RU" sz="2000" b="1" dirty="0"/>
          </a:p>
        </p:txBody>
      </p:sp>
      <p:sp>
        <p:nvSpPr>
          <p:cNvPr id="17" name="AutoShape 13">
            <a:extLst>
              <a:ext uri="{FF2B5EF4-FFF2-40B4-BE49-F238E27FC236}">
                <a16:creationId xmlns="" xmlns:a16="http://schemas.microsoft.com/office/drawing/2014/main" id="{624AB34D-83B4-498C-B5AE-D2A875BABA0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341680" y="3140869"/>
            <a:ext cx="647700" cy="431800"/>
          </a:xfrm>
          <a:prstGeom prst="rightArrow">
            <a:avLst>
              <a:gd name="adj1" fmla="val 50000"/>
              <a:gd name="adj2" fmla="val 37500"/>
            </a:avLst>
          </a:prstGeom>
          <a:gradFill rotWithShape="1">
            <a:gsLst>
              <a:gs pos="0">
                <a:srgbClr val="FF9966"/>
              </a:gs>
              <a:gs pos="100000">
                <a:schemeClr val="bg1"/>
              </a:gs>
            </a:gsLst>
            <a:lin ang="5400000" scaled="1"/>
          </a:gradFill>
          <a:ln w="19050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18" name="AutoShape 13">
            <a:extLst>
              <a:ext uri="{FF2B5EF4-FFF2-40B4-BE49-F238E27FC236}">
                <a16:creationId xmlns="" xmlns:a16="http://schemas.microsoft.com/office/drawing/2014/main" id="{D54A10AB-2E0C-4605-A053-FB471BDF574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375943" y="3172333"/>
            <a:ext cx="647700" cy="431800"/>
          </a:xfrm>
          <a:prstGeom prst="rightArrow">
            <a:avLst>
              <a:gd name="adj1" fmla="val 50000"/>
              <a:gd name="adj2" fmla="val 37500"/>
            </a:avLst>
          </a:prstGeom>
          <a:gradFill rotWithShape="1">
            <a:gsLst>
              <a:gs pos="0">
                <a:srgbClr val="FF9966"/>
              </a:gs>
              <a:gs pos="100000">
                <a:schemeClr val="bg1"/>
              </a:gs>
            </a:gsLst>
            <a:lin ang="5400000" scaled="1"/>
          </a:gradFill>
          <a:ln w="19050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60A93B83-14E6-4925-9E2F-2FC96F736139}"/>
              </a:ext>
            </a:extLst>
          </p:cNvPr>
          <p:cNvSpPr/>
          <p:nvPr/>
        </p:nvSpPr>
        <p:spPr>
          <a:xfrm>
            <a:off x="351485" y="6158268"/>
            <a:ext cx="82598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/>
              <a:t>Важнейший компонент экологической культуры - знание основ экологии.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4794247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DF5327"/>
      </a:accent1>
      <a:accent2>
        <a:srgbClr val="A6B7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383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1013</TotalTime>
  <Words>525</Words>
  <Application>Microsoft Office PowerPoint</Application>
  <PresentationFormat>Экран (4:3)</PresentationFormat>
  <Paragraphs>100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Corbel</vt:lpstr>
      <vt:lpstr>Times New Roman</vt:lpstr>
      <vt:lpstr>Verdana</vt:lpstr>
      <vt:lpstr>Wingdings</vt:lpstr>
      <vt:lpstr>Базис</vt:lpstr>
      <vt:lpstr>Тема: Экологическая культура и современная экология</vt:lpstr>
      <vt:lpstr>План лекции:</vt:lpstr>
      <vt:lpstr>Презентация PowerPoint</vt:lpstr>
      <vt:lpstr>Презентация PowerPoint</vt:lpstr>
      <vt:lpstr> Антропоцентризм – тип экологического сознания, базирующийся на представлениях о человеческой исключительности: </vt:lpstr>
      <vt:lpstr> Экоцентризм – тип экологического сознания: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экологических проблем и экологическое образование</dc:title>
  <dc:creator>Пользователь</dc:creator>
  <cp:lastModifiedBy>Надежда</cp:lastModifiedBy>
  <cp:revision>72</cp:revision>
  <dcterms:created xsi:type="dcterms:W3CDTF">2009-08-17T07:58:37Z</dcterms:created>
  <dcterms:modified xsi:type="dcterms:W3CDTF">2022-09-16T09:23:07Z</dcterms:modified>
</cp:coreProperties>
</file>