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3"/>
  </p:notesMasterIdLst>
  <p:sldIdLst>
    <p:sldId id="256" r:id="rId2"/>
    <p:sldId id="340" r:id="rId3"/>
    <p:sldId id="257" r:id="rId4"/>
    <p:sldId id="313" r:id="rId5"/>
    <p:sldId id="314" r:id="rId6"/>
    <p:sldId id="316" r:id="rId7"/>
    <p:sldId id="343" r:id="rId8"/>
    <p:sldId id="382" r:id="rId9"/>
    <p:sldId id="372" r:id="rId10"/>
    <p:sldId id="346" r:id="rId11"/>
    <p:sldId id="3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800000"/>
    <a:srgbClr val="FF9966"/>
    <a:srgbClr val="FFFFFF"/>
    <a:srgbClr val="66CCFF"/>
    <a:srgbClr val="FF0000"/>
    <a:srgbClr val="FFCC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>
      <p:cViewPr varScale="1">
        <p:scale>
          <a:sx n="89" d="100"/>
          <a:sy n="89" d="100"/>
        </p:scale>
        <p:origin x="108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B026E7E9-2E8B-46EB-B3B9-B668ECE757E9}" type="datetimeFigureOut">
              <a:rPr lang="ru-RU"/>
              <a:pPr>
                <a:defRPr/>
              </a:pPr>
              <a:t>16.09.2022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97EB583D-69DE-46B8-B1C4-A5DAEA707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93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D67E9A2-FCFE-44B6-A053-9440E7BBE2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33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70215-83FA-4D90-8A73-972B55AD19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6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AE211-31CD-4032-A021-30AAD77848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18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F0ECC-2722-4B85-8713-6E658F2548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6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5F930-F5C3-4871-91D1-2B157FB33B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2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35B34-4293-4786-962F-64B37757D7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1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C9ED9-A310-4906-A3FE-1DF9B8C11E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8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8C19F-3C02-4521-A147-1D13E2762B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4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5B89A-11D0-462B-A0A2-445DEE1FBB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09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231D0-41BC-438C-922F-B28FECFF2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0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A5F31-647E-419A-A204-E2C0290E7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8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99D0C33-9A51-4376-AD75-2B82DD5409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07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2097088"/>
            <a:ext cx="8429684" cy="1446212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600" b="1" u="sng" dirty="0" smtClean="0">
                <a:solidFill>
                  <a:schemeClr val="tx1"/>
                </a:solidFill>
                <a:effectLst/>
              </a:rPr>
              <a:t>Тема: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effectLst/>
              </a:rPr>
              <a:t>Экологическая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культура и современная экология</a:t>
            </a: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843808" y="4005064"/>
            <a:ext cx="574388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Человечество далее не может стихийно строить свою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историю, а должно согласовывать ее с законами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биосферы, от которой человек неотделим.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Человечество на Земле и окружающая его живая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и неживая природа составляют нечто единое,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живущее по общим законам природы.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В.И. Вернадский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2">
            <a:extLst>
              <a:ext uri="{FF2B5EF4-FFF2-40B4-BE49-F238E27FC236}">
                <a16:creationId xmlns="" xmlns:a16="http://schemas.microsoft.com/office/drawing/2014/main" id="{73E6AA58-1AEC-4787-B844-7D0EAB912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989138"/>
            <a:ext cx="6553200" cy="935037"/>
          </a:xfrm>
          <a:prstGeom prst="roundRect">
            <a:avLst>
              <a:gd name="adj" fmla="val 40236"/>
            </a:avLst>
          </a:prstGeom>
          <a:gradFill rotWithShape="1">
            <a:gsLst>
              <a:gs pos="0">
                <a:srgbClr val="FF6600"/>
              </a:gs>
              <a:gs pos="50000">
                <a:srgbClr val="FFFFFF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ru-RU" altLang="ru-RU" sz="2000" b="1" dirty="0"/>
              <a:t>Формирование экологической культуры 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="" xmlns:a16="http://schemas.microsoft.com/office/drawing/2014/main" id="{B07A532A-BA6B-4049-9E11-9FC888C17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005263"/>
            <a:ext cx="1728788" cy="1223962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/>
              <a:t>Общество</a:t>
            </a:r>
          </a:p>
        </p:txBody>
      </p:sp>
      <p:sp>
        <p:nvSpPr>
          <p:cNvPr id="12302" name="Rectangle 14">
            <a:extLst>
              <a:ext uri="{FF2B5EF4-FFF2-40B4-BE49-F238E27FC236}">
                <a16:creationId xmlns="" xmlns:a16="http://schemas.microsoft.com/office/drawing/2014/main" id="{07E52775-52ED-4E2A-A231-A55077D97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005262"/>
            <a:ext cx="1800225" cy="1223963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/>
              <a:t>Семья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="" xmlns:a16="http://schemas.microsoft.com/office/drawing/2014/main" id="{858B1E7A-943E-4F6A-ABB6-64870977A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888" y="3987801"/>
            <a:ext cx="1728788" cy="1223962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/>
              <a:t>Школа, ВУЗ</a:t>
            </a:r>
          </a:p>
        </p:txBody>
      </p:sp>
      <p:sp>
        <p:nvSpPr>
          <p:cNvPr id="22535" name="WordArt 16">
            <a:extLst>
              <a:ext uri="{FF2B5EF4-FFF2-40B4-BE49-F238E27FC236}">
                <a16:creationId xmlns="" xmlns:a16="http://schemas.microsoft.com/office/drawing/2014/main" id="{59F84E49-B3EE-4FAF-97FC-259C0EC13A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188913"/>
            <a:ext cx="763270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Роль государства и гражданского общества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формировании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экологической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культуры </a:t>
            </a:r>
          </a:p>
        </p:txBody>
      </p:sp>
      <p:sp>
        <p:nvSpPr>
          <p:cNvPr id="12307" name="AutoShape 19">
            <a:extLst>
              <a:ext uri="{FF2B5EF4-FFF2-40B4-BE49-F238E27FC236}">
                <a16:creationId xmlns="" xmlns:a16="http://schemas.microsoft.com/office/drawing/2014/main" id="{F1FCAA87-5CE2-433A-9441-F23E7507D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765800"/>
            <a:ext cx="4968875" cy="790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Государственная власть</a:t>
            </a:r>
          </a:p>
        </p:txBody>
      </p:sp>
      <p:sp>
        <p:nvSpPr>
          <p:cNvPr id="22537" name="Line 20">
            <a:extLst>
              <a:ext uri="{FF2B5EF4-FFF2-40B4-BE49-F238E27FC236}">
                <a16:creationId xmlns="" xmlns:a16="http://schemas.microsoft.com/office/drawing/2014/main" id="{57D9D3F6-752A-468E-89A7-8406A57296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7450" y="2924175"/>
            <a:ext cx="1512888" cy="936625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8" name="Line 21">
            <a:extLst>
              <a:ext uri="{FF2B5EF4-FFF2-40B4-BE49-F238E27FC236}">
                <a16:creationId xmlns="" xmlns:a16="http://schemas.microsoft.com/office/drawing/2014/main" id="{BAC5482C-4249-4C7D-880E-41F0E3535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924175"/>
            <a:ext cx="0" cy="100965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9" name="Line 22">
            <a:extLst>
              <a:ext uri="{FF2B5EF4-FFF2-40B4-BE49-F238E27FC236}">
                <a16:creationId xmlns="" xmlns:a16="http://schemas.microsoft.com/office/drawing/2014/main" id="{7F28024E-5AED-4DBA-9380-65AF1B0AB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5387" y="2852737"/>
            <a:ext cx="1177925" cy="1008063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0" name="Line 24">
            <a:extLst>
              <a:ext uri="{FF2B5EF4-FFF2-40B4-BE49-F238E27FC236}">
                <a16:creationId xmlns="" xmlns:a16="http://schemas.microsoft.com/office/drawing/2014/main" id="{8E0A652C-741F-4BA2-9E70-BC11B4DF28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58888" y="5229225"/>
            <a:ext cx="720725" cy="503238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1" name="Line 25">
            <a:extLst>
              <a:ext uri="{FF2B5EF4-FFF2-40B4-BE49-F238E27FC236}">
                <a16:creationId xmlns="" xmlns:a16="http://schemas.microsoft.com/office/drawing/2014/main" id="{23669907-50ED-45B9-B210-5EF35B5E46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0613" y="5157788"/>
            <a:ext cx="0" cy="4318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2" name="Line 26">
            <a:extLst>
              <a:ext uri="{FF2B5EF4-FFF2-40B4-BE49-F238E27FC236}">
                <a16:creationId xmlns="" xmlns:a16="http://schemas.microsoft.com/office/drawing/2014/main" id="{FDBCF01C-998A-49B3-AD03-0CE29E9236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33418" y="5207793"/>
            <a:ext cx="503238" cy="360363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3" name="Line 27">
            <a:extLst>
              <a:ext uri="{FF2B5EF4-FFF2-40B4-BE49-F238E27FC236}">
                <a16:creationId xmlns="" xmlns:a16="http://schemas.microsoft.com/office/drawing/2014/main" id="{2320EAF2-0FAC-4AEB-8E10-F64B15321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112" y="2924175"/>
            <a:ext cx="0" cy="2665413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5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5ABCAAC-2C76-428F-B7CD-3D41BE61E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25538"/>
            <a:ext cx="7693025" cy="42481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Общие требования к основам формирования экологической культуры определены Федеральным законом «Об охране окружающей среды» (от 10.01.2002 N 7-ФЗ)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86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587152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7404653" cy="4038600"/>
          </a:xfrm>
        </p:spPr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1.Проблемы взаимодействия общества и природы.</a:t>
            </a:r>
          </a:p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Понятие экологической культуры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2268538" y="476250"/>
            <a:ext cx="4751387" cy="1008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2400" dirty="0" smtClean="0">
                <a:effectLst/>
              </a:rPr>
              <a:t>ГЛОБАЛЬНЫЕ </a:t>
            </a:r>
          </a:p>
          <a:p>
            <a:pPr algn="ctr">
              <a:defRPr/>
            </a:pPr>
            <a:r>
              <a:rPr lang="ru-RU" sz="2400" dirty="0" smtClean="0">
                <a:effectLst/>
              </a:rPr>
              <a:t>ЭКОЛОГИЧЕСКИЕ </a:t>
            </a:r>
            <a:r>
              <a:rPr lang="ru-RU" sz="2400" dirty="0">
                <a:effectLst/>
              </a:rPr>
              <a:t>ПРОБЛЕМЫ 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859338" y="2060575"/>
            <a:ext cx="3095625" cy="720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2400" dirty="0">
                <a:effectLst/>
              </a:rPr>
              <a:t>Загрязнение </a:t>
            </a:r>
          </a:p>
          <a:p>
            <a:pPr algn="ctr">
              <a:defRPr/>
            </a:pPr>
            <a:r>
              <a:rPr lang="ru-RU" sz="2400" dirty="0">
                <a:effectLst/>
              </a:rPr>
              <a:t>природной среды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739380" y="2204864"/>
            <a:ext cx="3095625" cy="31670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>
              <a:buFontTx/>
              <a:buAutoNum type="arabicPeriod"/>
              <a:defRPr/>
            </a:pPr>
            <a:r>
              <a:rPr lang="ru-RU" dirty="0">
                <a:effectLst/>
              </a:rPr>
              <a:t>Изменение климата;</a:t>
            </a:r>
          </a:p>
          <a:p>
            <a:pPr marL="342900" indent="-342900" algn="ctr">
              <a:buFontTx/>
              <a:buAutoNum type="arabicPeriod"/>
              <a:defRPr/>
            </a:pPr>
            <a:endParaRPr lang="ru-RU" dirty="0">
              <a:effectLst/>
            </a:endParaRPr>
          </a:p>
          <a:p>
            <a:pPr marL="342900" indent="-342900" algn="ctr">
              <a:buFontTx/>
              <a:buAutoNum type="arabicPeriod"/>
              <a:defRPr/>
            </a:pPr>
            <a:r>
              <a:rPr lang="ru-RU" dirty="0" smtClean="0">
                <a:effectLst/>
              </a:rPr>
              <a:t>Разрушение озонового слоя;</a:t>
            </a:r>
            <a:endParaRPr lang="ru-RU" dirty="0">
              <a:effectLst/>
            </a:endParaRPr>
          </a:p>
          <a:p>
            <a:pPr marL="342900" indent="-342900" algn="ctr">
              <a:buFontTx/>
              <a:buAutoNum type="arabicPeriod"/>
              <a:defRPr/>
            </a:pPr>
            <a:endParaRPr lang="ru-RU" dirty="0">
              <a:effectLst/>
            </a:endParaRPr>
          </a:p>
          <a:p>
            <a:pPr marL="342900" indent="-342900" algn="ctr">
              <a:buFontTx/>
              <a:buAutoNum type="arabicPeriod"/>
              <a:defRPr/>
            </a:pPr>
            <a:r>
              <a:rPr lang="ru-RU" dirty="0">
                <a:effectLst/>
              </a:rPr>
              <a:t>Истощение природных </a:t>
            </a:r>
          </a:p>
          <a:p>
            <a:pPr algn="ctr">
              <a:defRPr/>
            </a:pPr>
            <a:r>
              <a:rPr lang="ru-RU" dirty="0">
                <a:effectLst/>
              </a:rPr>
              <a:t>ресурсов;</a:t>
            </a:r>
          </a:p>
          <a:p>
            <a:pPr marL="342900" indent="-342900" algn="ctr">
              <a:buFontTx/>
              <a:buAutoNum type="arabicPeriod"/>
              <a:defRPr/>
            </a:pPr>
            <a:endParaRPr lang="ru-RU" dirty="0">
              <a:effectLst/>
            </a:endParaRPr>
          </a:p>
          <a:p>
            <a:pPr algn="ctr">
              <a:defRPr/>
            </a:pPr>
            <a:r>
              <a:rPr lang="ru-RU" dirty="0">
                <a:effectLst/>
              </a:rPr>
              <a:t>4. Загрязнение космоса;</a:t>
            </a:r>
          </a:p>
          <a:p>
            <a:pPr marL="342900" indent="-342900" algn="ctr">
              <a:buFontTx/>
              <a:buAutoNum type="arabicPeriod"/>
              <a:defRPr/>
            </a:pPr>
            <a:endParaRPr lang="ru-RU" dirty="0">
              <a:effectLst/>
            </a:endParaRPr>
          </a:p>
          <a:p>
            <a:pPr algn="ctr">
              <a:defRPr/>
            </a:pPr>
            <a:r>
              <a:rPr lang="ru-RU" dirty="0">
                <a:effectLst/>
              </a:rPr>
              <a:t>5. </a:t>
            </a:r>
            <a:r>
              <a:rPr lang="ru-RU" dirty="0" smtClean="0">
                <a:effectLst/>
              </a:rPr>
              <a:t>Сокращение биоразнообразия.</a:t>
            </a:r>
            <a:endParaRPr lang="ru-RU" dirty="0">
              <a:effectLst/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4787900" y="3141663"/>
            <a:ext cx="3095625" cy="31670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>
              <a:buFontTx/>
              <a:buAutoNum type="arabicPeriod"/>
              <a:defRPr/>
            </a:pPr>
            <a:r>
              <a:rPr lang="ru-RU" sz="1600" dirty="0">
                <a:effectLst/>
              </a:rPr>
              <a:t>Загрязнение воздуха;</a:t>
            </a:r>
          </a:p>
          <a:p>
            <a:pPr marL="342900" indent="-342900" algn="ctr">
              <a:buFontTx/>
              <a:buAutoNum type="arabicPeriod"/>
              <a:defRPr/>
            </a:pPr>
            <a:endParaRPr lang="ru-RU" sz="1600" dirty="0">
              <a:effectLst/>
            </a:endParaRPr>
          </a:p>
          <a:p>
            <a:pPr marL="342900" indent="-342900" algn="ctr">
              <a:buFontTx/>
              <a:buAutoNum type="arabicPeriod"/>
              <a:defRPr/>
            </a:pPr>
            <a:r>
              <a:rPr lang="ru-RU" sz="1600" dirty="0">
                <a:effectLst/>
              </a:rPr>
              <a:t>Загрязнение водных </a:t>
            </a:r>
          </a:p>
          <a:p>
            <a:pPr marL="342900" indent="-342900" algn="ctr">
              <a:defRPr/>
            </a:pPr>
            <a:r>
              <a:rPr lang="ru-RU" sz="1600" dirty="0">
                <a:effectLst/>
              </a:rPr>
              <a:t>источников;</a:t>
            </a:r>
          </a:p>
          <a:p>
            <a:pPr marL="342900" indent="-342900" algn="ctr">
              <a:buFontTx/>
              <a:buAutoNum type="arabicPeriod"/>
              <a:defRPr/>
            </a:pPr>
            <a:endParaRPr lang="ru-RU" sz="1600" dirty="0">
              <a:effectLst/>
            </a:endParaRPr>
          </a:p>
          <a:p>
            <a:pPr marL="342900" indent="-342900" algn="ctr">
              <a:defRPr/>
            </a:pPr>
            <a:r>
              <a:rPr lang="ru-RU" sz="1600" dirty="0">
                <a:effectLst/>
              </a:rPr>
              <a:t>3. Отходы;</a:t>
            </a:r>
          </a:p>
          <a:p>
            <a:pPr marL="342900" indent="-342900" algn="ctr">
              <a:buFontTx/>
              <a:buAutoNum type="arabicPeriod"/>
              <a:defRPr/>
            </a:pPr>
            <a:endParaRPr lang="ru-RU" sz="1600" dirty="0">
              <a:effectLst/>
            </a:endParaRPr>
          </a:p>
          <a:p>
            <a:pPr marL="342900" indent="-342900" algn="ctr">
              <a:defRPr/>
            </a:pPr>
            <a:r>
              <a:rPr lang="ru-RU" sz="1600" dirty="0">
                <a:effectLst/>
              </a:rPr>
              <a:t>4. Загрязнение почвы;</a:t>
            </a:r>
          </a:p>
          <a:p>
            <a:pPr marL="342900" indent="-342900" algn="ctr">
              <a:buFontTx/>
              <a:buAutoNum type="arabicPeriod"/>
              <a:defRPr/>
            </a:pPr>
            <a:endParaRPr lang="ru-RU" sz="1600" dirty="0">
              <a:effectLst/>
            </a:endParaRPr>
          </a:p>
          <a:p>
            <a:pPr marL="342900" indent="-342900" algn="ctr">
              <a:defRPr/>
            </a:pPr>
            <a:r>
              <a:rPr lang="ru-RU" sz="1600" dirty="0">
                <a:effectLst/>
              </a:rPr>
              <a:t>5. Расточительное </a:t>
            </a:r>
          </a:p>
          <a:p>
            <a:pPr marL="342900" indent="-342900" algn="ctr">
              <a:defRPr/>
            </a:pPr>
            <a:r>
              <a:rPr lang="ru-RU" sz="1600" dirty="0" smtClean="0">
                <a:effectLst/>
              </a:rPr>
              <a:t>природопользование.</a:t>
            </a:r>
            <a:endParaRPr lang="ru-RU" sz="1600" dirty="0">
              <a:effectLst/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2268538" y="1484313"/>
            <a:ext cx="1582737" cy="504825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003800" y="1484313"/>
            <a:ext cx="1512888" cy="4318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6443663" y="2781300"/>
            <a:ext cx="0" cy="287338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64059"/>
            <a:ext cx="8501122" cy="144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dirty="0">
                <a:solidFill>
                  <a:schemeClr val="tx1"/>
                </a:solidFill>
              </a:rPr>
              <a:t>В современной экологии существует два подхода к проблеме взаимоотношений общества и природы:</a:t>
            </a:r>
          </a:p>
          <a:p>
            <a:pPr marL="34290" indent="0">
              <a:buNone/>
            </a:pPr>
            <a:endParaRPr lang="ru-RU" altLang="ru-RU" i="1" dirty="0" smtClean="0">
              <a:solidFill>
                <a:schemeClr val="tx1"/>
              </a:solidFill>
            </a:endParaRPr>
          </a:p>
          <a:p>
            <a:pPr marL="34290" indent="0">
              <a:buNone/>
            </a:pPr>
            <a:r>
              <a:rPr lang="ru-RU" altLang="ru-RU" i="1" dirty="0" smtClean="0">
                <a:solidFill>
                  <a:schemeClr val="tx1"/>
                </a:solidFill>
              </a:rPr>
              <a:t>антропоцентрический				</a:t>
            </a:r>
            <a:r>
              <a:rPr lang="ru-RU" altLang="ru-RU" dirty="0" smtClean="0">
                <a:solidFill>
                  <a:schemeClr val="tx1"/>
                </a:solidFill>
              </a:rPr>
              <a:t> </a:t>
            </a:r>
            <a:r>
              <a:rPr lang="ru-RU" altLang="ru-RU" i="1" dirty="0" smtClean="0">
                <a:solidFill>
                  <a:schemeClr val="tx1"/>
                </a:solidFill>
              </a:rPr>
              <a:t>экоцентрический</a:t>
            </a:r>
            <a:endParaRPr lang="ru-RU" alt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alt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7" descr="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004219"/>
            <a:ext cx="3678238" cy="3787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9" descr="http://t3.gstatic.com/images?q=tbn:ANd9GcTN2pQo29Gu1vBW4IKEe7CmkebmrnfpwL6Php0Rd5yVZefaZyweug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081" y="2004218"/>
            <a:ext cx="3805238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Антропоцентризм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тип экологического сознания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базирующийся на представлениях о человеческой исключительности: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642350" cy="5256213"/>
          </a:xfrm>
        </p:spPr>
        <p:txBody>
          <a:bodyPr/>
          <a:lstStyle/>
          <a:p>
            <a:endParaRPr lang="ru-RU" sz="2400" b="1" dirty="0"/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Высшую ценность представляет человек;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Иерархическая картина мира;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взаимодействия с природой – удовлетворение потребностей человека;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с природой (правильно и разрешено то, что полезно человеку);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Этические нормы и правила действуют только в мире людей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распр.на природу)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природы должно быть подчинено процессу развития человека</a:t>
            </a:r>
          </a:p>
          <a:p>
            <a:pPr>
              <a:buFontTx/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Экоцентризм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тип экологического сознания:</a:t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642350" cy="52562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z="2400" b="1" dirty="0"/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Высшую ценность представляет гармоничное развитие человека и природы;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иерархической картины мира;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взаимодействия с природой – удовлетворение потребностей человека и природы;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с природой (правильно и разрешено то, что не нарушает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экол.равновесие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Этические нормы и правила распространяются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взаимодействие человека с природой; 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природы не должно быть подчинено только процессу развития человека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коэволюция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взаимовыгодное единство)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785225" cy="5000625"/>
          </a:xfrm>
        </p:spPr>
        <p:txBody>
          <a:bodyPr/>
          <a:lstStyle/>
          <a:p>
            <a:pPr>
              <a:buFontTx/>
              <a:buNone/>
            </a:pPr>
            <a:endParaRPr lang="ru-RU" sz="2400" b="1" dirty="0"/>
          </a:p>
          <a:p>
            <a:pPr>
              <a:buFontTx/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33953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шестидесятых годов двадцатого столетия, когда перед человеком остро встала проблема экологического кризиса биосферы, наука экология начала стремительно развиваться и как следствие этого, появилось понятие экологической культуры.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3068960"/>
            <a:ext cx="8175852" cy="1754326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культура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обобщенная характеристика, отражающая процесс и результат  формирования экологического сознания, а также предполагающая единство между совокупностью знаний, представлений о природе, эмоционально-чувственным и ценностным отношением к ней и соответствующими умениями, навыками, потребностями во взаимодействии с природой.</a:t>
            </a:r>
          </a:p>
        </p:txBody>
      </p:sp>
    </p:spTree>
    <p:extLst>
      <p:ext uri="{BB962C8B-B14F-4D97-AF65-F5344CB8AC3E}">
        <p14:creationId xmlns:p14="http://schemas.microsoft.com/office/powerpoint/2010/main" val="277824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16">
            <a:extLst>
              <a:ext uri="{FF2B5EF4-FFF2-40B4-BE49-F238E27FC236}">
                <a16:creationId xmlns="" xmlns:a16="http://schemas.microsoft.com/office/drawing/2014/main" id="{CF9D22B7-2E5F-4515-8FE3-14E8D4834B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5163" y="366713"/>
            <a:ext cx="78136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Экологическая культура и экологическое сознание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="" xmlns:a16="http://schemas.microsoft.com/office/drawing/2014/main" id="{9CDEE4B8-1724-4F3B-ACF0-857E8F2E4645}"/>
              </a:ext>
            </a:extLst>
          </p:cNvPr>
          <p:cNvSpPr/>
          <p:nvPr/>
        </p:nvSpPr>
        <p:spPr>
          <a:xfrm>
            <a:off x="21825" y="1582222"/>
            <a:ext cx="3542063" cy="5159146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  <a:tileRect/>
          </a:gradFill>
          <a:scene3d>
            <a:camera prst="orthographicFront"/>
            <a:lightRig rig="threePt" dir="t"/>
          </a:scene3d>
          <a:sp3d>
            <a:bevelT w="22225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chemeClr val="tx1"/>
                </a:solidFill>
              </a:rPr>
              <a:t>ЭКОЛОГИЧЕСКАЯ КУЛЬТУРА</a:t>
            </a: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это </a:t>
            </a:r>
            <a:r>
              <a:rPr lang="ru-RU" sz="1600" dirty="0">
                <a:solidFill>
                  <a:schemeClr val="tx1"/>
                </a:solidFill>
              </a:rPr>
              <a:t>совокупность экологического сознания и экологического поведения человека, способ организации и развития жизнедеятельности в системе ценностных ориентаций и экологических норм взаимодействия с окружающей средой на основе экологических знаний, навыков и умений.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="" xmlns:a16="http://schemas.microsoft.com/office/drawing/2014/main" id="{F51357E0-2024-43C9-802F-373A8E33E90D}"/>
              </a:ext>
            </a:extLst>
          </p:cNvPr>
          <p:cNvSpPr/>
          <p:nvPr/>
        </p:nvSpPr>
        <p:spPr>
          <a:xfrm>
            <a:off x="5292080" y="1594273"/>
            <a:ext cx="3845024" cy="5159146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  <a:tileRect/>
          </a:gradFill>
          <a:scene3d>
            <a:camera prst="orthographicFront"/>
            <a:lightRig rig="threePt" dir="t"/>
          </a:scene3d>
          <a:sp3d>
            <a:bevelT w="22225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u="sng" dirty="0">
                <a:solidFill>
                  <a:schemeClr val="tx1"/>
                </a:solidFill>
              </a:rPr>
              <a:t>ЭКОЛОГИЧЕСКОЕ СОЗНАНИЕ</a:t>
            </a: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</a:rPr>
              <a:t>уровень понимания отдельными индивидуумами и всем обществом </a:t>
            </a:r>
            <a:r>
              <a:rPr lang="ru-RU" sz="1600" dirty="0" smtClean="0">
                <a:solidFill>
                  <a:schemeClr val="tx1"/>
                </a:solidFill>
              </a:rPr>
              <a:t>прямой </a:t>
            </a:r>
            <a:r>
              <a:rPr lang="ru-RU" sz="1600" dirty="0">
                <a:solidFill>
                  <a:schemeClr val="tx1"/>
                </a:solidFill>
              </a:rPr>
              <a:t>связи человека с природой, необходимости соблюдения законов биосферы, сохранения естественной среды обитания организмов в объеме, достаточном для обеспечения устойчивости окружающей среды, зависимости здоровья и благополучия людей и сообществ организмов и использования всего этого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своей практической деятельности.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442615E-FBF1-4AAB-AF5C-8FFABF7113B4}"/>
              </a:ext>
            </a:extLst>
          </p:cNvPr>
          <p:cNvSpPr/>
          <p:nvPr/>
        </p:nvSpPr>
        <p:spPr>
          <a:xfrm>
            <a:off x="3536750" y="1570117"/>
            <a:ext cx="1827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</a:rPr>
              <a:t>Обязательный элемент экологической культуры - экологическое сознание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851920" y="3250980"/>
            <a:ext cx="1224136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34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16">
            <a:extLst>
              <a:ext uri="{FF2B5EF4-FFF2-40B4-BE49-F238E27FC236}">
                <a16:creationId xmlns="" xmlns:a16="http://schemas.microsoft.com/office/drawing/2014/main" id="{BAFDC678-1E64-43A4-87F7-7F8CEE1C7D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285750"/>
            <a:ext cx="8462962" cy="62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cs typeface="Arial" panose="020B0604020202020204" pitchFamily="34" charset="0"/>
              </a:rPr>
              <a:t>Структура экологической культуры личности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="" xmlns:a16="http://schemas.microsoft.com/office/drawing/2014/main" id="{7CF0DC68-3CC4-4F2E-B5B7-2D4243506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1334524"/>
            <a:ext cx="51816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 dirty="0">
                <a:solidFill>
                  <a:srgbClr val="990000"/>
                </a:solidFill>
              </a:rPr>
              <a:t>Структура экологической культуры 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="" xmlns:a16="http://schemas.microsoft.com/office/drawing/2014/main" id="{500DBA34-5EA6-445A-BDFC-C60FDF5C7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21" y="2306367"/>
            <a:ext cx="2016125" cy="719137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 dirty="0"/>
              <a:t>Экологическая </a:t>
            </a:r>
          </a:p>
          <a:p>
            <a:pPr algn="ctr">
              <a:defRPr/>
            </a:pPr>
            <a:r>
              <a:rPr lang="ru-RU" b="1" dirty="0"/>
              <a:t>образованность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="" xmlns:a16="http://schemas.microsoft.com/office/drawing/2014/main" id="{0079E812-25ED-484F-8C71-74BE9C4F8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2385219"/>
            <a:ext cx="2016125" cy="719137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 dirty="0"/>
              <a:t>Экологическая </a:t>
            </a:r>
          </a:p>
          <a:p>
            <a:pPr algn="ctr">
              <a:defRPr/>
            </a:pPr>
            <a:r>
              <a:rPr lang="ru-RU" b="1" dirty="0"/>
              <a:t>сознательность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="" xmlns:a16="http://schemas.microsoft.com/office/drawing/2014/main" id="{C073CB1E-4941-4340-8E5E-0971EE693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233" y="2385219"/>
            <a:ext cx="2016125" cy="719137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b="1" dirty="0"/>
              <a:t>Экологическая </a:t>
            </a:r>
          </a:p>
          <a:p>
            <a:pPr algn="ctr">
              <a:defRPr/>
            </a:pPr>
            <a:r>
              <a:rPr lang="ru-RU" b="1" dirty="0"/>
              <a:t>деятельность</a:t>
            </a:r>
          </a:p>
        </p:txBody>
      </p:sp>
      <p:sp>
        <p:nvSpPr>
          <p:cNvPr id="13323" name="AutoShape 11">
            <a:extLst>
              <a:ext uri="{FF2B5EF4-FFF2-40B4-BE49-F238E27FC236}">
                <a16:creationId xmlns="" xmlns:a16="http://schemas.microsoft.com/office/drawing/2014/main" id="{50FA90B9-1485-4045-B29E-F0E09C812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68" y="3650566"/>
            <a:ext cx="2160588" cy="187325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экологические </a:t>
            </a:r>
          </a:p>
          <a:p>
            <a:pPr algn="ctr">
              <a:defRPr/>
            </a:pPr>
            <a:r>
              <a:rPr lang="ru-RU" dirty="0"/>
              <a:t>знания, </a:t>
            </a:r>
          </a:p>
          <a:p>
            <a:pPr algn="ctr">
              <a:defRPr/>
            </a:pPr>
            <a:r>
              <a:rPr lang="ru-RU" dirty="0"/>
              <a:t>представления, </a:t>
            </a:r>
          </a:p>
          <a:p>
            <a:pPr algn="ctr">
              <a:defRPr/>
            </a:pPr>
            <a:r>
              <a:rPr lang="ru-RU" dirty="0"/>
              <a:t>умения, навыки</a:t>
            </a:r>
            <a:endParaRPr lang="ru-RU" sz="2000" b="1" dirty="0"/>
          </a:p>
        </p:txBody>
      </p:sp>
      <p:sp>
        <p:nvSpPr>
          <p:cNvPr id="23561" name="AutoShape 13">
            <a:extLst>
              <a:ext uri="{FF2B5EF4-FFF2-40B4-BE49-F238E27FC236}">
                <a16:creationId xmlns="" xmlns:a16="http://schemas.microsoft.com/office/drawing/2014/main" id="{B9243D4F-7087-42A3-A5F7-FFDE7E8C756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68739" y="3126192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rgbClr val="FF996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3562" name="Line 16">
            <a:extLst>
              <a:ext uri="{FF2B5EF4-FFF2-40B4-BE49-F238E27FC236}">
                <a16:creationId xmlns="" xmlns:a16="http://schemas.microsoft.com/office/drawing/2014/main" id="{5F078C1A-624F-4984-83A1-F1C1872CB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5" y="1909199"/>
            <a:ext cx="324" cy="431006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3" name="Line 17">
            <a:extLst>
              <a:ext uri="{FF2B5EF4-FFF2-40B4-BE49-F238E27FC236}">
                <a16:creationId xmlns="" xmlns:a16="http://schemas.microsoft.com/office/drawing/2014/main" id="{D067A96B-0EC8-4B4C-B83B-D256C1097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4286" y="1881188"/>
            <a:ext cx="1871662" cy="28733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4" name="Line 18">
            <a:extLst>
              <a:ext uri="{FF2B5EF4-FFF2-40B4-BE49-F238E27FC236}">
                <a16:creationId xmlns="" xmlns:a16="http://schemas.microsoft.com/office/drawing/2014/main" id="{1058A273-0FFD-412F-830D-3099B70C7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8607" y="1909199"/>
            <a:ext cx="1871662" cy="28733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AutoShape 11">
            <a:extLst>
              <a:ext uri="{FF2B5EF4-FFF2-40B4-BE49-F238E27FC236}">
                <a16:creationId xmlns="" xmlns:a16="http://schemas.microsoft.com/office/drawing/2014/main" id="{BA7AA1D8-C75F-4EF3-9F78-706B11AF6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011" y="3634996"/>
            <a:ext cx="2160588" cy="2469659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экологические</a:t>
            </a:r>
          </a:p>
          <a:p>
            <a:pPr algn="ctr">
              <a:defRPr/>
            </a:pPr>
            <a:r>
              <a:rPr lang="ru-RU" dirty="0"/>
              <a:t> убеждения, </a:t>
            </a:r>
          </a:p>
          <a:p>
            <a:pPr algn="ctr">
              <a:defRPr/>
            </a:pPr>
            <a:r>
              <a:rPr lang="ru-RU" dirty="0"/>
              <a:t>ценности, </a:t>
            </a:r>
          </a:p>
          <a:p>
            <a:pPr algn="ctr">
              <a:defRPr/>
            </a:pPr>
            <a:r>
              <a:rPr lang="ru-RU" dirty="0"/>
              <a:t>ответственность, </a:t>
            </a:r>
          </a:p>
          <a:p>
            <a:pPr algn="ctr">
              <a:defRPr/>
            </a:pPr>
            <a:r>
              <a:rPr lang="ru-RU" dirty="0"/>
              <a:t>нравственное </a:t>
            </a:r>
          </a:p>
          <a:p>
            <a:pPr algn="ctr">
              <a:defRPr/>
            </a:pPr>
            <a:r>
              <a:rPr lang="ru-RU" dirty="0"/>
              <a:t>отношение к </a:t>
            </a:r>
          </a:p>
          <a:p>
            <a:pPr algn="ctr">
              <a:defRPr/>
            </a:pPr>
            <a:r>
              <a:rPr lang="ru-RU" dirty="0"/>
              <a:t>природному миру, </a:t>
            </a:r>
          </a:p>
          <a:p>
            <a:pPr algn="ctr">
              <a:defRPr/>
            </a:pPr>
            <a:r>
              <a:rPr lang="ru-RU" dirty="0"/>
              <a:t>любовь к природе</a:t>
            </a:r>
            <a:endParaRPr lang="ru-RU" b="1" dirty="0"/>
          </a:p>
        </p:txBody>
      </p:sp>
      <p:sp>
        <p:nvSpPr>
          <p:cNvPr id="16" name="AutoShape 11">
            <a:extLst>
              <a:ext uri="{FF2B5EF4-FFF2-40B4-BE49-F238E27FC236}">
                <a16:creationId xmlns="" xmlns:a16="http://schemas.microsoft.com/office/drawing/2014/main" id="{8227943D-0115-4E04-9F6D-8F514EAA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049" y="3629735"/>
            <a:ext cx="2160588" cy="216975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dirty="0"/>
              <a:t>экологические </a:t>
            </a:r>
          </a:p>
          <a:p>
            <a:pPr algn="ctr">
              <a:defRPr/>
            </a:pPr>
            <a:r>
              <a:rPr lang="ru-RU" sz="2000" dirty="0"/>
              <a:t>поступки, </a:t>
            </a:r>
          </a:p>
          <a:p>
            <a:pPr algn="ctr">
              <a:defRPr/>
            </a:pPr>
            <a:r>
              <a:rPr lang="ru-RU" sz="2000" dirty="0"/>
              <a:t>поведение, </a:t>
            </a:r>
          </a:p>
          <a:p>
            <a:pPr algn="ctr">
              <a:defRPr/>
            </a:pPr>
            <a:r>
              <a:rPr lang="ru-RU" sz="2000" dirty="0"/>
              <a:t>участие </a:t>
            </a:r>
          </a:p>
          <a:p>
            <a:pPr algn="ctr">
              <a:defRPr/>
            </a:pPr>
            <a:r>
              <a:rPr lang="ru-RU" sz="2000" dirty="0"/>
              <a:t>в экологических </a:t>
            </a:r>
          </a:p>
          <a:p>
            <a:pPr algn="ctr">
              <a:defRPr/>
            </a:pPr>
            <a:r>
              <a:rPr lang="ru-RU" sz="2000" dirty="0"/>
              <a:t>мероприятиях</a:t>
            </a:r>
            <a:endParaRPr lang="ru-RU" sz="2000" b="1" dirty="0"/>
          </a:p>
        </p:txBody>
      </p:sp>
      <p:sp>
        <p:nvSpPr>
          <p:cNvPr id="17" name="AutoShape 13">
            <a:extLst>
              <a:ext uri="{FF2B5EF4-FFF2-40B4-BE49-F238E27FC236}">
                <a16:creationId xmlns="" xmlns:a16="http://schemas.microsoft.com/office/drawing/2014/main" id="{624AB34D-83B4-498C-B5AE-D2A875BABA0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41680" y="3140869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rgbClr val="FF996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13">
            <a:extLst>
              <a:ext uri="{FF2B5EF4-FFF2-40B4-BE49-F238E27FC236}">
                <a16:creationId xmlns="" xmlns:a16="http://schemas.microsoft.com/office/drawing/2014/main" id="{D54A10AB-2E0C-4605-A053-FB471BDF57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375943" y="3172333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rgbClr val="FF996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0A93B83-14E6-4925-9E2F-2FC96F736139}"/>
              </a:ext>
            </a:extLst>
          </p:cNvPr>
          <p:cNvSpPr/>
          <p:nvPr/>
        </p:nvSpPr>
        <p:spPr>
          <a:xfrm>
            <a:off x="351485" y="6158268"/>
            <a:ext cx="8259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Важнейший компонент экологической культуры - знание основ экологии.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79424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1013</TotalTime>
  <Words>525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Verdana</vt:lpstr>
      <vt:lpstr>Wingdings</vt:lpstr>
      <vt:lpstr>Базис</vt:lpstr>
      <vt:lpstr>Тема: Экологическая культура и современная экология</vt:lpstr>
      <vt:lpstr>План лекции:</vt:lpstr>
      <vt:lpstr>Презентация PowerPoint</vt:lpstr>
      <vt:lpstr>Презентация PowerPoint</vt:lpstr>
      <vt:lpstr> Антропоцентризм – тип экологического сознания, базирующийся на представлениях о человеческой исключительности: </vt:lpstr>
      <vt:lpstr> Экоцентризм – тип экологического сознания: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экологических проблем и экологическое образование</dc:title>
  <dc:creator>Пользователь</dc:creator>
  <cp:lastModifiedBy>Надежда</cp:lastModifiedBy>
  <cp:revision>72</cp:revision>
  <dcterms:created xsi:type="dcterms:W3CDTF">2009-08-17T07:58:37Z</dcterms:created>
  <dcterms:modified xsi:type="dcterms:W3CDTF">2022-09-16T09:23:07Z</dcterms:modified>
</cp:coreProperties>
</file>